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1F50D887-A51E-43F0-8F98-2F868248EB72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24EB52C5-8070-4CDC-AEA9-3AA14908FFD1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909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D887-A51E-43F0-8F98-2F868248EB72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52C5-8070-4CDC-AEA9-3AA14908F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4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D887-A51E-43F0-8F98-2F868248EB72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52C5-8070-4CDC-AEA9-3AA14908FFD1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9754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D887-A51E-43F0-8F98-2F868248EB72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52C5-8070-4CDC-AEA9-3AA14908FFD1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6276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D887-A51E-43F0-8F98-2F868248EB72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52C5-8070-4CDC-AEA9-3AA14908F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683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D887-A51E-43F0-8F98-2F868248EB72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52C5-8070-4CDC-AEA9-3AA14908FFD1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167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D887-A51E-43F0-8F98-2F868248EB72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52C5-8070-4CDC-AEA9-3AA14908FFD1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465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D887-A51E-43F0-8F98-2F868248EB72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52C5-8070-4CDC-AEA9-3AA14908FFD1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5477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D887-A51E-43F0-8F98-2F868248EB72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52C5-8070-4CDC-AEA9-3AA14908FFD1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41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D887-A51E-43F0-8F98-2F868248EB72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52C5-8070-4CDC-AEA9-3AA14908F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8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D887-A51E-43F0-8F98-2F868248EB72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52C5-8070-4CDC-AEA9-3AA14908FFD1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030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D887-A51E-43F0-8F98-2F868248EB72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52C5-8070-4CDC-AEA9-3AA14908F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78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D887-A51E-43F0-8F98-2F868248EB72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52C5-8070-4CDC-AEA9-3AA14908FFD1}" type="slidenum">
              <a:rPr lang="en-GB" smtClean="0"/>
              <a:t>‹#›</a:t>
            </a:fld>
            <a:endParaRPr lang="en-GB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4130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D887-A51E-43F0-8F98-2F868248EB72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52C5-8070-4CDC-AEA9-3AA14908FFD1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05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D887-A51E-43F0-8F98-2F868248EB72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52C5-8070-4CDC-AEA9-3AA14908F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159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D887-A51E-43F0-8F98-2F868248EB72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52C5-8070-4CDC-AEA9-3AA14908FFD1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33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D887-A51E-43F0-8F98-2F868248EB72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52C5-8070-4CDC-AEA9-3AA14908F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42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F50D887-A51E-43F0-8F98-2F868248EB72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4EB52C5-8070-4CDC-AEA9-3AA14908F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73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  <p:sldLayoutId id="2147483848" r:id="rId15"/>
    <p:sldLayoutId id="2147483849" r:id="rId16"/>
    <p:sldLayoutId id="214748385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66F83-2A24-4917-B984-A8BDDF2B07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ПРОТОКОЛ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96D89-9028-4CB8-BDFC-6CEE1DB1E1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ПОСТУПАЊА У УСТАНОВИ У ОДГОВОРУ</a:t>
            </a:r>
          </a:p>
          <a:p>
            <a:r>
              <a:rPr lang="sr-Cyrl-RS" dirty="0"/>
              <a:t>НА НАСИЉЕ, ЗЛОСТАВЉАЊЕ И ЗАНЕМАРИВАЊЕ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227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17E24-DC29-4233-AF2C-60ACBB5F0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ПРОГРАМ ЗАШТИТЕ ОД НАСИЉА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1F9F0-91A5-4475-92CC-AA920ADBA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RS" dirty="0"/>
              <a:t>ПЛАНИРА СЕ РАЗВОЈНИМ ПЛАНОМ, ШКОЛСКИМ ПРОГРАМОМ</a:t>
            </a:r>
          </a:p>
          <a:p>
            <a:r>
              <a:rPr lang="sr-Cyrl-RS" dirty="0"/>
              <a:t>ЦИЉ ПРОГРАМА ЈЕ ОБЕЗБЕЂИВАЊЕ ПОЗИТИВНЕ АТМОСФЕРЕ И БЕЗБЕДНОГ ОКРУЖЕЊА</a:t>
            </a:r>
          </a:p>
          <a:p>
            <a:r>
              <a:rPr lang="sr-Cyrl-RS" dirty="0"/>
              <a:t>ПРОГРАМ СЕ УТВРЂУЈЕ НА ОСНОВУ АНАЛИЗЕ СТАЊА БЕЗБЕДНОСТИ, ПРИСУТНОСТИ РАЗЛИЧИТИХ ОБЛИКА И ИНТЕНЗИТЕТА НАСИЉА, СПЕЦИФИЧНОСТИ УСТАНОВЕ И РЕЗУЛТАТА САМОВРЕДНОВАЊА И ВРЕДНОВАЊА РАДА ШКОЛЕ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6922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4EE56-818C-4E1D-B92E-712C876A2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ПЛАН ЗАШТИТЕ ОД НАСИЉА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8A748-6492-4C97-80C3-23A106534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ПЛАНОМ СЕ НА ГОДИШЊЕМ НИВОУ ДЕФИНИШУ ПРЕВЕНТИВНЕ И ИНТЕРВЕНТНЕ АКТИВНОСТИ, ОДГОВОРНЕ ОСОБЕ И ВРЕМЕНСКА ДИНАМИКА ЊИХОВОГ ОСТВАРИВАЊА И САСТАВНИ ЈЕ ДЕО ГОДИШЊЕГ ПЛАНА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975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E24B7-4C1A-496C-B174-DFB4FFFAD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ТИМ ЗА ЗАШТИТУ ОД ДИСКРИМИНАЦИЈЕ, НАСИЉА, ЗЛОСТАВЉАЊА И ЗАНЕМАРИВАЊА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6C159-371E-4586-AA7A-068D5FC00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/>
              <a:t>ЗАДАЦИ ТИМА:</a:t>
            </a:r>
          </a:p>
          <a:p>
            <a:r>
              <a:rPr lang="sr-Cyrl-RS" dirty="0"/>
              <a:t>1. припрема програм и план заштите од насиља</a:t>
            </a:r>
          </a:p>
          <a:p>
            <a:r>
              <a:rPr lang="sr-Cyrl-RS" dirty="0"/>
              <a:t>2. процењује 2. и 3. ниво насиља; учествује у изради плана заштите/пвр</a:t>
            </a:r>
          </a:p>
          <a:p>
            <a:r>
              <a:rPr lang="sr-Cyrl-RS" dirty="0"/>
              <a:t>3. информише ученике, наставнике и родитеље о планираним активностима и могућности тражења подршке и помоћи од тима за заштиту</a:t>
            </a:r>
          </a:p>
          <a:p>
            <a:r>
              <a:rPr lang="sr-Cyrl-RS" dirty="0"/>
              <a:t>4. учествује у обукама за развијање компетенција запослених потребних за превенцију насиља</a:t>
            </a:r>
          </a:p>
          <a:p>
            <a:r>
              <a:rPr lang="sr-Cyrl-RS" dirty="0"/>
              <a:t>5. предлаже мере за превенцију насиља организује консултације и учествује у процени ризика у поступцима у случајевима сумње на насиље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6684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08D2A-BA2F-4D82-89AF-9AD34420E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6. улључује родитеље у превентивне и интервентне активности</a:t>
            </a:r>
          </a:p>
          <a:p>
            <a:r>
              <a:rPr lang="sr-Cyrl-RS" dirty="0"/>
              <a:t>7. прати и процењује ефекте предузетих мера </a:t>
            </a:r>
          </a:p>
          <a:p>
            <a:r>
              <a:rPr lang="sr-Cyrl-RS" dirty="0"/>
              <a:t>8. сарађује са надлежним органима</a:t>
            </a:r>
          </a:p>
          <a:p>
            <a:r>
              <a:rPr lang="sr-Cyrl-RS" dirty="0"/>
              <a:t>9. води и чува документацју</a:t>
            </a:r>
          </a:p>
          <a:p>
            <a:r>
              <a:rPr lang="sr-Cyrl-RS" dirty="0"/>
              <a:t>10. извештава стручна тела и орган управљања</a:t>
            </a:r>
          </a:p>
          <a:p>
            <a:pPr marL="0" indent="0">
              <a:buNone/>
            </a:pPr>
            <a:r>
              <a:rPr lang="sr-Cyrl-R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275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604C2-352D-4AAA-80D7-358A8F760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ИНТЕРВЕНТНЕ АКТИВНОСТИ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4FDD3-8896-4946-9B5D-182D39971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Заустављају насиље, осигуравају безбедност учесника, смањују ризик од понављања, ублажавају последице и прате ефекте предузетих мера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859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2974F-10B6-4245-835B-7678A0C54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ПРОЦЕЊИВАЊЕ НИВОА НАСИЉА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D9B98-A907-4D03-A930-317E2253F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RS" dirty="0"/>
              <a:t>ОДНОСИ СЕ САМО НА ВРШЊАЧКО НАСИЉЕ!</a:t>
            </a:r>
          </a:p>
          <a:p>
            <a:r>
              <a:rPr lang="sr-Cyrl-RS" dirty="0"/>
              <a:t>Процену првог нивоа врши одељењски старешина</a:t>
            </a:r>
          </a:p>
          <a:p>
            <a:r>
              <a:rPr lang="sr-Cyrl-RS" dirty="0"/>
              <a:t>Процену другог и трећег нивоа врши Тим за заштиту ученика од дискриминицаје, насиља, злостављања и занемаривања</a:t>
            </a:r>
          </a:p>
          <a:p>
            <a:r>
              <a:rPr lang="sr-Cyrl-RS" dirty="0"/>
              <a:t>ПРВИ НИВО- гурање, штипање, чупање, гребање, вређање, оговарање, подсмевање, ласцивни коментари, узнемирујућу позиви и поруке</a:t>
            </a:r>
          </a:p>
          <a:p>
            <a:r>
              <a:rPr lang="sr-Cyrl-RS" dirty="0"/>
              <a:t>ДРУГИ НИВО- шамарање, затварање, измицање толице, уцењивање, претње, игнорисање, манипулисање, сексуално додиривање, снимање и слање видео снимака</a:t>
            </a:r>
          </a:p>
          <a:p>
            <a:r>
              <a:rPr lang="sr-Cyrl-RS" dirty="0"/>
              <a:t>ТРЕЋИ НИВО- туча, дављење, застрашивање, претње, завођење ученика, снимање насилних сцена и њихово дистрбуирање</a:t>
            </a:r>
          </a:p>
          <a:p>
            <a:endParaRPr lang="sr-Cyrl-R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5944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D749E-7E2B-4990-9998-C1422BD3E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Насиље тећег нивоа може бити тртирано као тежа повреда обавеза ученика или као повреда забране утврђене законом, у зависности од околности, које процењује тим и директор (последице, интензитет, учесталост, учесници, време, начин...)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6960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4382-B10D-494E-AA75-F249AADD6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ИНТЕРВЕНЦИЈА ПРЕМА НИВОИМА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2509C-FD75-43BB-B6A6-62C45CEA3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/>
              <a:t>ПРВИ НИВО- одељењски старешина у сарадњи са родитељима у смислу ПВР-а</a:t>
            </a:r>
          </a:p>
          <a:p>
            <a:r>
              <a:rPr lang="sr-Cyrl-RS" dirty="0"/>
              <a:t>ДРУГИ НИВО- одељењски старешина и тим за заштиту ученика од насиља уз учешће у сарадњи са родитељима у смислу ПВР-а (могућност покретања васпитно-дисциплинског поступка)</a:t>
            </a:r>
          </a:p>
          <a:p>
            <a:r>
              <a:rPr lang="sr-Cyrl-RS" dirty="0"/>
              <a:t>ТРЕЋИ НИВО- ДИРЕКТОР са тимом за заштиту у сарадњи са родитељима и надлежним органима (ЦЗСР, ДЗ, ПС, тужилаштво...)- ОБАВЕЗНО ПОКРЕТАЊЕ ВДП-а</a:t>
            </a:r>
          </a:p>
          <a:p>
            <a:endParaRPr lang="sr-Cyrl-RS" dirty="0"/>
          </a:p>
          <a:p>
            <a:endParaRPr lang="sr-Cyrl-R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300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60FF2-EE1C-4009-804F-82A0A3ABE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УДАЉАВАЊЕ УЧЕНИКА СА НЕПОСРЕДНЕ НАСТАВЕ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D06ED-AC4F-4EB3-B88F-48F4883EE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Тим за заштиту одлучује о удаљавању</a:t>
            </a:r>
          </a:p>
          <a:p>
            <a:r>
              <a:rPr lang="sr-Cyrl-RS" dirty="0"/>
              <a:t>Најмање 5 радних дана, а најдуже до окончања ВДП-а</a:t>
            </a:r>
          </a:p>
          <a:p>
            <a:r>
              <a:rPr lang="sr-Cyrl-RS" dirty="0"/>
              <a:t>Школа обавештава родитеља и надлежни ЦЗСР</a:t>
            </a:r>
          </a:p>
          <a:p>
            <a:r>
              <a:rPr lang="sr-Cyrl-RS" dirty="0"/>
              <a:t>Школа је у обавез да ученику доставља наставне материјале</a:t>
            </a:r>
          </a:p>
          <a:p>
            <a:endParaRPr lang="sr-Cyrl-RS" dirty="0"/>
          </a:p>
          <a:p>
            <a:pPr marL="0" indent="0">
              <a:buNone/>
            </a:pPr>
            <a:r>
              <a:rPr lang="sr-Cyrl-R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768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26796-E43E-4ED5-AC83-B4BA0E5B1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НЕКЕ ЗАКОНСКЕ ОДРЕДБЕ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34CA1-B572-48BE-B974-ECD58FB10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/>
              <a:t>У случају непоступања надлежног ЦЗСР-а , школа обавештава министарство надлежно за надзор над радом центра</a:t>
            </a:r>
          </a:p>
          <a:p>
            <a:r>
              <a:rPr lang="sr-Cyrl-RS" dirty="0"/>
              <a:t>Ученици до 14 година нису кривично одговорни, према њима се искључиво примењују активности из надлежности образовно-васпитног система, здравственог система и система социјалне заштите</a:t>
            </a:r>
          </a:p>
          <a:p>
            <a:r>
              <a:rPr lang="sr-Cyrl-RS" dirty="0"/>
              <a:t>Ученици изнад 14 година се пријављују јавном тужиоцу </a:t>
            </a:r>
          </a:p>
          <a:p>
            <a:r>
              <a:rPr lang="sr-Cyrl-RS" dirty="0"/>
              <a:t>Када се насиље догоди ван школе, а између ученика школе, школа такође спроводи ПВР, у зависности од нивоа насиља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53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0870E-DFCD-4EEC-99F1-DF85FEA25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ДЕФИНИЦИЈА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4EE35-AD2E-44B8-9914-CF2FCA292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Насиље је сваки облик једанпут учињеног или поновљеног вербалног или неварбалног понашања које има за последицу стварно или потенцијално угрожавање здравља, развоја и достојанства личности детета и ученика или запосленог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09639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E0532-A061-41FE-8A00-56F7AAA73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1510018"/>
            <a:ext cx="9601196" cy="4365850"/>
          </a:xfrm>
        </p:spPr>
        <p:txBody>
          <a:bodyPr>
            <a:noAutofit/>
          </a:bodyPr>
          <a:lstStyle/>
          <a:p>
            <a:r>
              <a:rPr lang="sr-Cyrl-RS" dirty="0"/>
              <a:t>Ако постоји сумња или сазнање о насиљу, злостављању и занемаривању детета и ученика у породици, директор без одлагања обавештава надлежно јавно тужилаштво, полицију и ЦЗСР</a:t>
            </a:r>
          </a:p>
          <a:p>
            <a:r>
              <a:rPr lang="sr-Cyrl-RS" dirty="0"/>
              <a:t>Када запослени врши насиље према ученику, директор предузима мере према запосленом, а према ученику мере за заштиту и подршку</a:t>
            </a:r>
          </a:p>
          <a:p>
            <a:r>
              <a:rPr lang="sr-Cyrl-RS" dirty="0"/>
              <a:t>Када се насиље у установи дешава између одраслих лица (запослени-запослени; запослени- родитељ) директор предузима мере </a:t>
            </a:r>
          </a:p>
          <a:p>
            <a:r>
              <a:rPr lang="sr-Cyrl-RS" dirty="0"/>
              <a:t>Када родитељ врши насиље према запосленом, директор пријављује полицији, тужилаштву и ЦЗСР</a:t>
            </a:r>
          </a:p>
          <a:p>
            <a:r>
              <a:rPr lang="sr-Cyrl-RS" dirty="0"/>
              <a:t>За 3. ниво насиља директор подноси пријаву надлежним органима  у року од 24 сата и поставља на дигиталну платформу „Чувам те“</a:t>
            </a:r>
          </a:p>
          <a:p>
            <a:pPr marL="0" indent="0">
              <a:buNone/>
            </a:pPr>
            <a:r>
              <a:rPr lang="sr-Cyrl-R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3428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8AE1A-84C7-4DA3-8369-56C8C0546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РЕДОСЛЕД ПОСТУПАЊА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E7C6A-7703-4B85-9A49-DBB71777A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1. Заустављање насиља и смиривање учесника</a:t>
            </a:r>
          </a:p>
          <a:p>
            <a:r>
              <a:rPr lang="sr-Cyrl-RS" dirty="0"/>
              <a:t>2. Проверавање сумње</a:t>
            </a:r>
          </a:p>
          <a:p>
            <a:r>
              <a:rPr lang="sr-Cyrl-RS" dirty="0"/>
              <a:t>3. Обавештавање родитеља (по потреби пружање прве помоћи, позивање хитне помоћи или полиције или цзср-а)</a:t>
            </a:r>
          </a:p>
          <a:p>
            <a:r>
              <a:rPr lang="sr-Cyrl-RS" dirty="0"/>
              <a:t>4. Консултације у установи</a:t>
            </a:r>
          </a:p>
          <a:p>
            <a:r>
              <a:rPr lang="sr-Cyrl-RS" dirty="0"/>
              <a:t> 5. Мере и активности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10267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A2725-2C35-4544-81F8-C465BEC42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ПЛАН ЗАШТИТЕ УЧЕНИКА ОД НАСИЉА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6122A-C99D-40EA-AD37-47372EAE5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Сачињава се за конкретну ситуацију другог и трећег нивоа насиља за ученике који су претрпели насиље или били сведоци насиља!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46399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1CF4C-E55B-445C-9C91-E14BBCB09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ПЛАН ВРП-а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211FD-67FB-4D6D-9AC6-E9421807D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Сачињава се за конкретну ситуацију другог и трећег нивоа насиља за ученике који су извршили насиље, подстрекивали насиље или пасивно подржавали насилну ситуацију!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36067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EF154-3E1A-4111-AD1B-950000E6E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ОДГОВОР НА КРИЗНИ ДОГАЂАЈ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4A10B-060B-41B3-AEA3-7CF412692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/>
              <a:t>1. Подстицање приправностии обезбеђивање континуираног пружања квалитетног образвања, подизање свести, планирање и припреме у кризномдогађајима</a:t>
            </a:r>
          </a:p>
          <a:p>
            <a:r>
              <a:rPr lang="sr-Cyrl-RS" dirty="0"/>
              <a:t>2. Интерсекторска повезаност и заједничко деловање у ванредним ситуацијама</a:t>
            </a:r>
          </a:p>
          <a:p>
            <a:r>
              <a:rPr lang="sr-Cyrl-RS" dirty="0"/>
              <a:t>3. Омогућавање брзог приступа доступним ресурсима </a:t>
            </a:r>
          </a:p>
          <a:p>
            <a:r>
              <a:rPr lang="sr-Cyrl-RS" dirty="0"/>
              <a:t>4. обезбеђивање да установа активно предузима кораке у реаговању на кризни догађај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98257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DC9AD-1A4A-4148-85FD-C7DE96A12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ТИМ ЗА КРИЗНИ ДОГАЂАЈ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8E795-4143-4CC7-9804-00E407007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Формира се у оквиру тима за заштиту од дискриминације, насиља, злостављања и занемаривања и његов је обавезни део</a:t>
            </a:r>
          </a:p>
          <a:p>
            <a:r>
              <a:rPr lang="sr-Cyrl-RS" dirty="0"/>
              <a:t>Директор руководи тимом, обавезни чланови су: ккординатор тима за насиље, представник родитеља, стручни сарадник и одговарајући наставници </a:t>
            </a:r>
          </a:p>
          <a:p>
            <a:r>
              <a:rPr lang="sr-Cyrl-RS" dirty="0"/>
              <a:t>Тим израђује програм поступања установе у кризним ситуацијама</a:t>
            </a:r>
          </a:p>
          <a:p>
            <a:endParaRPr lang="sr-Cyrl-R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5253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0C0C9-14FE-4FE9-A79F-8AD39A4FC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ПОСТУПАЊЕ ПРИ КРИЗНОМ ДОГАЂАЈУ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18A97-D650-4C63-B060-1E13637DA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RS" dirty="0"/>
              <a:t>1. ПРИКУПЉАЊЕ ПОДАТАКА</a:t>
            </a:r>
          </a:p>
          <a:p>
            <a:r>
              <a:rPr lang="sr-Cyrl-RS" dirty="0"/>
              <a:t>2. САРАДЊА СА СПОЉНОМ МРЕЖОМ</a:t>
            </a:r>
          </a:p>
          <a:p>
            <a:r>
              <a:rPr lang="sr-Cyrl-RS" dirty="0"/>
              <a:t>3. ДЕЛОВАЊЕ ТИМА ЗА КРИЗНЕ СИТУАЦИЈЕ</a:t>
            </a:r>
          </a:p>
          <a:p>
            <a:r>
              <a:rPr lang="sr-Cyrl-RS" dirty="0"/>
              <a:t>4. ИНФОРМИСАЊЕ ДЕЦЕ, РОДИТЕЉА, ЗАПОСЛЕНИХ О ДОГАЂАЈУ</a:t>
            </a:r>
          </a:p>
          <a:p>
            <a:r>
              <a:rPr lang="sr-Cyrl-RS" dirty="0"/>
              <a:t>5. ПСИХОЦОЦИЈАЛНА ПОДРШКА УЧЕНИЦИМА</a:t>
            </a:r>
          </a:p>
          <a:p>
            <a:r>
              <a:rPr lang="sr-Cyrl-RS" dirty="0"/>
              <a:t>6. РЕАЛИЗАЦИЈА РАДА У ИЗМЕЊЕНИМ УСЛОВИМА И СТАБИЛИЗАЦИЈА РАДА</a:t>
            </a:r>
          </a:p>
          <a:p>
            <a:endParaRPr lang="sr-Cyrl-R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4063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DE1D2-BBDF-44B0-A908-FF26D7713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7. ОРГАНИЗАЦИЈА ЕВЕНТУАЛНИХ КОМЕМОРАТИВНИХ АКТИВНОСТИ</a:t>
            </a:r>
          </a:p>
          <a:p>
            <a:r>
              <a:rPr lang="sr-Cyrl-RS" dirty="0"/>
              <a:t>8. ПРАЋЕЊЕ ПЛАНОВА И ЕВАЛУАЦИЈА</a:t>
            </a:r>
          </a:p>
          <a:p>
            <a:r>
              <a:rPr lang="sr-Cyrl-RS" dirty="0"/>
              <a:t>9. ВОЂЕЊЕ ДОКУМЕНТАЦИЈЕ И ИЗВЕШТАВАЊЕ</a:t>
            </a:r>
          </a:p>
          <a:p>
            <a:r>
              <a:rPr lang="sr-Cyrl-RS"/>
              <a:t>10. ДРУГИ </a:t>
            </a:r>
            <a:r>
              <a:rPr lang="sr-Cyrl-RS" dirty="0"/>
              <a:t>ПОСЛОВИ ОД ЗНАЧАЈА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578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C5A9B-F1EB-4028-85AC-73D41BFED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ОБЛИЦИ НАСИЉА И ЗЛОСТАВЉАЊА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26BA7-0C0B-4087-AB03-BA0AF0126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1. ФИЗИЧКО</a:t>
            </a:r>
          </a:p>
          <a:p>
            <a:r>
              <a:rPr lang="sr-Cyrl-RS" dirty="0"/>
              <a:t>2. ПСИХИЧКО</a:t>
            </a:r>
          </a:p>
          <a:p>
            <a:r>
              <a:rPr lang="sr-Cyrl-RS" dirty="0"/>
              <a:t>3. СОЦИЈАЛНО</a:t>
            </a:r>
          </a:p>
          <a:p>
            <a:r>
              <a:rPr lang="sr-Cyrl-RS" dirty="0"/>
              <a:t>4. ДИГИТАЛНО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454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F812A-ECEE-489B-A7A5-25740328B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НАСИЉЕ СЕ ПРЕПОЗНАЈЕ И КРОЗ: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C72FF-0728-4010-A733-3824AD578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/>
              <a:t>ЗЛОУПОТРЕБУ ДЕТЕТА- прекомерно подстицање, односно психолошки притисак на дете ради постигнућа која угрожавају нормалан психофизички и социјални развој и најбољи интерес детета (злоупотреба у спорту, политичке, верске... сврхе) </a:t>
            </a:r>
          </a:p>
          <a:p>
            <a:r>
              <a:rPr lang="sr-Cyrl-RS" dirty="0"/>
              <a:t>СЕКСУАЛНО НАСИЉЕ</a:t>
            </a:r>
          </a:p>
          <a:p>
            <a:r>
              <a:rPr lang="sr-Cyrl-RS" dirty="0"/>
              <a:t>НАСИЛНИ ЕКСТРЕМИЗАМ- промовисање и учествовање у идеолошки мотивисаном насиљу за остваривање друштвених, економских, верских, политичких и других циљева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0006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46D4B-B749-4410-8BFE-82AA3AD8F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ТРГОВИНА ЉУДИМА- врбовање, пребацивање, скривање или примање лица путем претње силом или употребом силе; злоупотреба овлашћења, давање или примање новца да би се добио пристанак особе</a:t>
            </a:r>
          </a:p>
          <a:p>
            <a:r>
              <a:rPr lang="sr-Cyrl-RS" dirty="0"/>
              <a:t>ЕКСПЛОАТАЦИЈА- рад који није у интересу ученика, а у корист другог лица, установе; за последицу може имати ускраћвање права детета на образовање</a:t>
            </a:r>
          </a:p>
          <a:p>
            <a:r>
              <a:rPr lang="sr-Cyrl-RS" dirty="0"/>
              <a:t>ЗАНЕМАРИВАЊЕ И НЕМАРНО ПОСТУПАЊЕ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0350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752B9-FD71-4B3D-BEB7-CC923515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КРИЗНИ ДОГАЂАЈ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6412F-8C77-402B-A940-63B1A87D6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НЕПРЕДВИДИВ ДОГАЂАЈ СА НЕГАТИВНИМ ПОСЛЕДИЦАМА; ПРОУЗРОКУЈЕ ЗНАЧАЈНУ ШТЕТУ ОСОБАМА ОСОБАМА КОЈЕ СУ МУ ИЗЛОЖЕНЕ; КАРАКТЕРИШЕ ГА БРОЈ ЖРТАВА, МАТЕРИЈАЛНА ШТЕТА;ПСИХОЛОШКЕ РЕАКЦИЈЕ ПОЈЕДИНАЦА И СОЛИДАРНОСТ У СВРХУ ОТКЛАЊАЊА ПОСЛЕДИЦА (смрт детета, покушај убиства или убиство ученика или запосленог у установи, самоубиство ученика или запосленог у установи, нестанак детета, дојава о експлозивној направи, природне катастрофе...)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3234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3C22E-1CB2-4A3A-8DA9-553E8A1A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ПРЕВЕНЦИЈА</a:t>
            </a:r>
            <a:r>
              <a:rPr lang="sr-Cyrl-RS" dirty="0"/>
              <a:t> НАСИЉА, ЗЛОСТАВЉАЊА И ЗАНЕМАРИВАЊА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C73CF-F9C9-4099-8270-05D5F7372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Ученици, родитељи и запослени заједнички планирају, осмишљавају и спроводе превентивне активности за спречавање и заштиту од насиља, злостављањ и занемаривања</a:t>
            </a:r>
          </a:p>
          <a:p>
            <a:r>
              <a:rPr lang="sr-Cyrl-RS" dirty="0"/>
              <a:t>Обухватају заједничке интерактивне методе (трибине, радионице, фокус групе, дигиталне платформе за рад...)</a:t>
            </a:r>
          </a:p>
          <a:p>
            <a:r>
              <a:rPr lang="sr-Cyrl-RS" dirty="0"/>
              <a:t>Потребно је стално стручно усавршавање запослених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9683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4CA16-20E1-42C6-9A19-14765E7D6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ПРАВА, ОБАВЕЗЕ И ОДГОВОРНОСТ </a:t>
            </a:r>
            <a:r>
              <a:rPr lang="sr-Cyrl-RS" dirty="0"/>
              <a:t>СВИХ У УСТАНОВИ </a:t>
            </a:r>
            <a:br>
              <a:rPr lang="sr-Cyrl-RS" dirty="0"/>
            </a:br>
            <a:r>
              <a:rPr lang="sr-Cyrl-RS" dirty="0"/>
              <a:t>У ПРЕВЕНЦИЈИ НАСИЉА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7FD5C-453A-4E93-AB0D-E38A7D1EE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u="sng" dirty="0"/>
              <a:t>ЗАПОСЛЕНИ У УСТАНОВИ- </a:t>
            </a:r>
            <a:r>
              <a:rPr lang="sr-Cyrl-RS" dirty="0"/>
              <a:t>квалитетним радом и применом различитих метода обезбеђују подстицајну и безбедну средину; доприносе формирању вредносних ставова за узајамно разумевање, уважавање различитости, конструктивно превазилажење сукоба; дужни су да обезбеде заштиту ученика од насиља, не смеју својим понашањем да изазову или допринесу насиљу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0642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4F536-DEB4-4B7E-81E1-9B5F0D9A4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u="sng" dirty="0"/>
              <a:t>УЧЕНИЦИ- </a:t>
            </a:r>
            <a:r>
              <a:rPr lang="sr-Cyrl-RS" dirty="0"/>
              <a:t>обавезни су да поштују личност других; пошзују правила установе и законске акте; пружају вршњачку подршку; својим понашањем не изазивају и не доприносе насиљу</a:t>
            </a:r>
          </a:p>
          <a:p>
            <a:r>
              <a:rPr lang="sr-Cyrl-RS" u="sng" dirty="0"/>
              <a:t>РОДИТЕЉИ- </a:t>
            </a:r>
            <a:r>
              <a:rPr lang="sr-Cyrl-RS" dirty="0"/>
              <a:t>обавезни да у најбољем интересу ученика сарађују са установом; учествују у превентивним активностима; својим понашањем не изазивају и не доприносе насиљу (када то учини директор је дужан да о томе обавести јавног тужиоца, полицију и надлежну ШУ); уколико се не одазове на позив школе, школа подноси прекшајну, односно кривичну пријаву и обраћа се надлежном ЦЗСР  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834196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257</TotalTime>
  <Words>1374</Words>
  <Application>Microsoft Office PowerPoint</Application>
  <PresentationFormat>Widescreen</PresentationFormat>
  <Paragraphs>109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Garamond</vt:lpstr>
      <vt:lpstr>Organic</vt:lpstr>
      <vt:lpstr>ПРОТОКОЛ</vt:lpstr>
      <vt:lpstr>ДЕФИНИЦИЈА</vt:lpstr>
      <vt:lpstr>ОБЛИЦИ НАСИЉА И ЗЛОСТАВЉАЊА</vt:lpstr>
      <vt:lpstr>НАСИЉЕ СЕ ПРЕПОЗНАЈЕ И КРОЗ:</vt:lpstr>
      <vt:lpstr>PowerPoint Presentation</vt:lpstr>
      <vt:lpstr>КРИЗНИ ДОГАЂАЈ</vt:lpstr>
      <vt:lpstr>ПРЕВЕНЦИЈА НАСИЉА, ЗЛОСТАВЉАЊА И ЗАНЕМАРИВАЊА</vt:lpstr>
      <vt:lpstr>ПРАВА, ОБАВЕЗЕ И ОДГОВОРНОСТ СВИХ У УСТАНОВИ  У ПРЕВЕНЦИЈИ НАСИЉА</vt:lpstr>
      <vt:lpstr>PowerPoint Presentation</vt:lpstr>
      <vt:lpstr>ПРОГРАМ ЗАШТИТЕ ОД НАСИЉА</vt:lpstr>
      <vt:lpstr>ПЛАН ЗАШТИТЕ ОД НАСИЉА</vt:lpstr>
      <vt:lpstr>ТИМ ЗА ЗАШТИТУ ОД ДИСКРИМИНАЦИЈЕ, НАСИЉА, ЗЛОСТАВЉАЊА И ЗАНЕМАРИВАЊА</vt:lpstr>
      <vt:lpstr>PowerPoint Presentation</vt:lpstr>
      <vt:lpstr>ИНТЕРВЕНТНЕ АКТИВНОСТИ </vt:lpstr>
      <vt:lpstr>ПРОЦЕЊИВАЊЕ НИВОА НАСИЉА</vt:lpstr>
      <vt:lpstr>PowerPoint Presentation</vt:lpstr>
      <vt:lpstr>ИНТЕРВЕНЦИЈА ПРЕМА НИВОИМА</vt:lpstr>
      <vt:lpstr>УДАЉАВАЊЕ УЧЕНИКА СА НЕПОСРЕДНЕ НАСТАВЕ</vt:lpstr>
      <vt:lpstr>НЕКЕ ЗАКОНСКЕ ОДРЕДБЕ</vt:lpstr>
      <vt:lpstr>PowerPoint Presentation</vt:lpstr>
      <vt:lpstr>РЕДОСЛЕД ПОСТУПАЊА</vt:lpstr>
      <vt:lpstr>ПЛАН ЗАШТИТЕ УЧЕНИКА ОД НАСИЉА</vt:lpstr>
      <vt:lpstr>ПЛАН ВРП-а</vt:lpstr>
      <vt:lpstr>ОДГОВОР НА КРИЗНИ ДОГАЂАЈ</vt:lpstr>
      <vt:lpstr>ТИМ ЗА КРИЗНИ ДОГАЂАЈ</vt:lpstr>
      <vt:lpstr>ПОСТУПАЊЕ ПРИ КРИЗНОМ ДОГАЂАЈУ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ПРОТОКОЛ</dc:title>
  <dc:creator>Direktor</dc:creator>
  <cp:lastModifiedBy>Direktor</cp:lastModifiedBy>
  <cp:revision>31</cp:revision>
  <dcterms:created xsi:type="dcterms:W3CDTF">2024-03-20T12:04:14Z</dcterms:created>
  <dcterms:modified xsi:type="dcterms:W3CDTF">2024-03-27T09:58:02Z</dcterms:modified>
</cp:coreProperties>
</file>